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"/>
  </p:notesMasterIdLst>
  <p:sldIdLst>
    <p:sldId id="256" r:id="rId4"/>
    <p:sldId id="295" r:id="rId5"/>
    <p:sldId id="293" r:id="rId6"/>
    <p:sldId id="288" r:id="rId7"/>
    <p:sldId id="294" r:id="rId8"/>
    <p:sldId id="292" r:id="rId9"/>
    <p:sldId id="290" r:id="rId10"/>
    <p:sldId id="289" r:id="rId11"/>
    <p:sldId id="260" r:id="rId12"/>
    <p:sldId id="261" r:id="rId13"/>
    <p:sldId id="262" r:id="rId14"/>
    <p:sldId id="263" r:id="rId15"/>
    <p:sldId id="264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2ACE8-4E3F-4463-98CF-378AB7F0F74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5B089-95F5-4C8F-9700-FC5E0AF03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7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89bb121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89bb121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652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729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38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9bb1217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9bb1217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06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89bb1217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89bb1217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22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9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6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9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7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9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3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13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36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6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0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7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5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85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6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866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0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3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55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08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367E6-35A2-4859-9C38-6E9476BBA8BF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FBA97-5F33-4FE3-8A16-A233221EFED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5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245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18B5D-4320-40A3-9E85-C701E845ADE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3432D-D486-4598-8127-5BED9BCC81D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6" y="0"/>
            <a:ext cx="12216245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24246" y="1931670"/>
            <a:ext cx="12216245" cy="4926330"/>
          </a:xfrm>
          <a:prstGeom prst="rect">
            <a:avLst/>
          </a:prstGeom>
          <a:solidFill>
            <a:schemeClr val="tx1">
              <a:lumMod val="75000"/>
              <a:lumOff val="2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424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-24245" y="0"/>
            <a:ext cx="12192000" cy="6858000"/>
          </a:xfrm>
          <a:prstGeom prst="rect">
            <a:avLst/>
          </a:prstGeom>
          <a:solidFill>
            <a:srgbClr val="3F3F3F">
              <a:alpha val="63921"/>
            </a:srgb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3913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pub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198" y="13157"/>
            <a:ext cx="12207198" cy="68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12224343" cy="6858000"/>
          </a:xfrm>
          <a:prstGeom prst="rect">
            <a:avLst/>
          </a:prstGeom>
          <a:solidFill>
            <a:schemeClr val="tx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0050" y="2411730"/>
            <a:ext cx="506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050" y="3255884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INISH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LACEMENT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REDICTION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050" y="4020413"/>
            <a:ext cx="86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AIDAKBAR PARDAEV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N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AVNEET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HAUHAN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A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NTONY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AULSON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| A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SHISH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OLANKI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84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/>
        </p:nvSpPr>
        <p:spPr>
          <a:xfrm>
            <a:off x="572650" y="99931"/>
            <a:ext cx="10045750" cy="95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ODEL CHOICE: LIGHT GBM</a:t>
            </a:r>
          </a:p>
        </p:txBody>
      </p:sp>
      <p:sp>
        <p:nvSpPr>
          <p:cNvPr id="198" name="Google Shape;198;p30"/>
          <p:cNvSpPr txBox="1"/>
          <p:nvPr/>
        </p:nvSpPr>
        <p:spPr>
          <a:xfrm>
            <a:off x="6418550" y="930925"/>
            <a:ext cx="40416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XG boost uses level wise tree growth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369950" y="1055375"/>
            <a:ext cx="4358100" cy="53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Gradient boosting machine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Light GBM developed by Microsoft in late 2016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similar to boosted trees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uses leaf wise growth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converts features into bins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fast and low memory usage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400" marR="0" lvl="1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○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parallel learning is supported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Score is 0.036 before optimization and some feature editing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925" y="4213925"/>
            <a:ext cx="6062850" cy="21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6260300" y="3772800"/>
            <a:ext cx="4358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light GBM uses leaf wise tree growth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25" y="1372063"/>
            <a:ext cx="6062850" cy="2400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96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379948" y="318989"/>
            <a:ext cx="69352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ODEL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O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PTIMIZATION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758950" y="1577350"/>
            <a:ext cx="4000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parameters are important?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Documentation: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l="32015" t="36024" r="23257"/>
          <a:stretch/>
        </p:blipFill>
        <p:spPr>
          <a:xfrm>
            <a:off x="911350" y="2408350"/>
            <a:ext cx="4128523" cy="332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1"/>
          <p:cNvCxnSpPr/>
          <p:nvPr/>
        </p:nvCxnSpPr>
        <p:spPr>
          <a:xfrm rot="10800000" flipH="1">
            <a:off x="5216650" y="2415400"/>
            <a:ext cx="2209800" cy="705000"/>
          </a:xfrm>
          <a:prstGeom prst="straightConnector1">
            <a:avLst/>
          </a:prstGeom>
          <a:noFill/>
          <a:ln w="76200" cap="flat" cmpd="sng">
            <a:solidFill>
              <a:srgbClr val="EFEFE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11;p31"/>
          <p:cNvSpPr txBox="1"/>
          <p:nvPr/>
        </p:nvSpPr>
        <p:spPr>
          <a:xfrm>
            <a:off x="7426450" y="1577350"/>
            <a:ext cx="42672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GridSearchCV: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Exhaustive search over the parameters specified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7502650" y="2644150"/>
            <a:ext cx="44958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 sklearn.model_selection import GridSearchCV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gridParams = {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'learning_rate': [ 0.03, 0.04, 0.05],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'num_leaves': [ 33, 36, 39] }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4">
            <a:alphaModFix/>
          </a:blip>
          <a:srcRect l="24377" t="55833" r="20318" b="9728"/>
          <a:stretch/>
        </p:blipFill>
        <p:spPr>
          <a:xfrm>
            <a:off x="5302100" y="4225300"/>
            <a:ext cx="6391550" cy="2238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88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476250" y="285600"/>
            <a:ext cx="11715750" cy="113986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INAL RESULT </a:t>
            </a:r>
            <a:b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5% - 39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 OF 1488 COMPETITORS</a:t>
            </a:r>
            <a:br>
              <a:rPr lang="en-US" sz="32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476250" y="5676900"/>
            <a:ext cx="11239500" cy="89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</a:rPr>
              <a:t>https://www.kaggle.com/c/pubg-finish-placement-prediction/leaderboard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524000"/>
            <a:ext cx="11239500" cy="41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94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533400" y="229188"/>
            <a:ext cx="4149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</a:rPr>
              <a:t>K</a:t>
            </a:r>
            <a:r>
              <a:rPr lang="en-US" sz="3200" b="1" dirty="0">
                <a:solidFill>
                  <a:srgbClr val="FFFFFF"/>
                </a:solidFill>
              </a:rPr>
              <a:t>EY OUTCOMES</a:t>
            </a:r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533400" y="1196975"/>
            <a:ext cx="10846200" cy="230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not normalize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 for gradient boosting machines (0.06 -&gt; 0.0204)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relevant features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without feature engineering, result is 0.07 (600th place)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tuning is very </a:t>
            </a:r>
            <a:r>
              <a:rPr lang="en-US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If possible, use the entire dataset for cross-validation during </a:t>
            </a:r>
            <a:r>
              <a:rPr lang="en-US" sz="2400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gridSearch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One parameter change learning rate from 0.04 to 0.03 led to a jump of 60 positions up (100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-&gt; 39</a:t>
            </a:r>
            <a:r>
              <a:rPr lang="en-US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419100" y="3238500"/>
            <a:ext cx="6871048" cy="70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UTURE IMPROVEMENTS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893075" y="3939550"/>
            <a:ext cx="10306200" cy="20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Use AWS Cloud Jupyter Notebook with at least 32GB RAM and NVidia K80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Use Keras NN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Use GridSearchCV with 5 fold cross-validation on the entire dataset to search in a wider range of parameter.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Possible outcomes: top 10 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l="18217" t="58833" r="19070" b="31166"/>
          <a:stretch/>
        </p:blipFill>
        <p:spPr>
          <a:xfrm>
            <a:off x="3097525" y="5977750"/>
            <a:ext cx="76459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653800" y="6092800"/>
            <a:ext cx="15186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Improvements: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527 positions up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1" name="Google Shape;231;p33"/>
          <p:cNvCxnSpPr>
            <a:stCxn id="230" idx="3"/>
          </p:cNvCxnSpPr>
          <p:nvPr/>
        </p:nvCxnSpPr>
        <p:spPr>
          <a:xfrm rot="10800000" flipH="1">
            <a:off x="2172400" y="6244450"/>
            <a:ext cx="1671000" cy="76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5876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0AF7-68BB-4999-B173-DBA25377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2" y="3158428"/>
            <a:ext cx="3681434" cy="115087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355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9949" y="318989"/>
            <a:ext cx="5063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U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874D7-3436-4FC1-9FFB-E612E5CA9A1C}"/>
              </a:ext>
            </a:extLst>
          </p:cNvPr>
          <p:cNvSpPr txBox="1"/>
          <p:nvPr/>
        </p:nvSpPr>
        <p:spPr>
          <a:xfrm>
            <a:off x="507000" y="1213008"/>
            <a:ext cx="100834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Project is based on Kaggle Competition (Start date: October 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,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PUBG-finish-placement-prediction which started on 4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 October 2018 and ends on 30</a:t>
            </a:r>
            <a:r>
              <a:rPr lang="en-US" sz="2400" baseline="30000" dirty="0">
                <a:solidFill>
                  <a:schemeClr val="bg1"/>
                </a:solidFill>
              </a:rPr>
              <a:t>th</a:t>
            </a:r>
            <a:r>
              <a:rPr lang="en-US" sz="2400" dirty="0">
                <a:solidFill>
                  <a:schemeClr val="bg1"/>
                </a:solidFill>
              </a:rPr>
              <a:t> January 2019.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aim is to predict “winPlacePerc” which is a percentile winning placement, where 1 corresponds to 1st place, and 0 corresponds to last place in the match.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 total there are 29 attributes and more than 4.45 mn datasets.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Each row corresponds to a single player and his performance across the 29 parameters like headshot kills, kills, heals, vehicle destroyed, walk distance, weapons acquired etc.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243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28109A-2C12-4BC7-B387-7CF46043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85" y="3215359"/>
            <a:ext cx="9304688" cy="3286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C57BA-1A73-4108-A415-8CB8EC37CFD7}"/>
              </a:ext>
            </a:extLst>
          </p:cNvPr>
          <p:cNvSpPr txBox="1"/>
          <p:nvPr/>
        </p:nvSpPr>
        <p:spPr>
          <a:xfrm>
            <a:off x="365342" y="1151621"/>
            <a:ext cx="11461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Checked for missing values and only 1 record was found and removed.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Average number of players who joined matches was </a:t>
            </a:r>
            <a:r>
              <a:rPr lang="en-US" sz="2400" dirty="0" err="1">
                <a:solidFill>
                  <a:schemeClr val="bg1"/>
                </a:solidFill>
              </a:rPr>
              <a:t>analysed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would have a significant impact on various other significant parameters like Kills, </a:t>
            </a:r>
            <a:r>
              <a:rPr lang="en-US" sz="2400" dirty="0" err="1">
                <a:solidFill>
                  <a:schemeClr val="bg1"/>
                </a:solidFill>
              </a:rPr>
              <a:t>damageDealt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maxPlace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dirty="0" err="1">
                <a:solidFill>
                  <a:schemeClr val="bg1"/>
                </a:solidFill>
              </a:rPr>
              <a:t>matchDuration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These parameters were normalized.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5E219-2EE0-4544-AC29-53733F41B7CB}"/>
              </a:ext>
            </a:extLst>
          </p:cNvPr>
          <p:cNvSpPr txBox="1"/>
          <p:nvPr/>
        </p:nvSpPr>
        <p:spPr>
          <a:xfrm>
            <a:off x="467630" y="320624"/>
            <a:ext cx="1024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05071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947" y="318989"/>
            <a:ext cx="1024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5F47F-2293-40B6-844F-ED582E1D9C20}"/>
              </a:ext>
            </a:extLst>
          </p:cNvPr>
          <p:cNvSpPr txBox="1"/>
          <p:nvPr/>
        </p:nvSpPr>
        <p:spPr>
          <a:xfrm>
            <a:off x="663879" y="814190"/>
            <a:ext cx="10684702" cy="16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next step was to identify which features had significant importance in predicting win place %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F507D-A953-4EA7-B937-7F81E306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73" y="2281701"/>
            <a:ext cx="10446708" cy="425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6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EDB19-5082-440E-BAA0-4951B3DE6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0" y="758806"/>
            <a:ext cx="11627259" cy="5704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FC5B1-AFCB-4649-AD7D-CD1A803D760B}"/>
              </a:ext>
            </a:extLst>
          </p:cNvPr>
          <p:cNvSpPr txBox="1"/>
          <p:nvPr/>
        </p:nvSpPr>
        <p:spPr>
          <a:xfrm>
            <a:off x="538619" y="112475"/>
            <a:ext cx="9887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INAL SNAPSHOT AFTER WINNING</a:t>
            </a:r>
          </a:p>
        </p:txBody>
      </p:sp>
    </p:spTree>
    <p:extLst>
      <p:ext uri="{BB962C8B-B14F-4D97-AF65-F5344CB8AC3E}">
        <p14:creationId xmlns:p14="http://schemas.microsoft.com/office/powerpoint/2010/main" val="317217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90CF13-E67E-4F34-BC72-F21D3335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7" y="2890379"/>
            <a:ext cx="5519812" cy="3435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17C5E-222D-4B0B-8995-A1B941D9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890379"/>
            <a:ext cx="5716053" cy="3435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782B0-2F5A-455A-9E2D-1327185BE4B2}"/>
              </a:ext>
            </a:extLst>
          </p:cNvPr>
          <p:cNvSpPr txBox="1"/>
          <p:nvPr/>
        </p:nvSpPr>
        <p:spPr>
          <a:xfrm>
            <a:off x="379947" y="318989"/>
            <a:ext cx="10242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XPLORATORY DATA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B16DC-A485-4F6D-947E-8B590F2343EB}"/>
              </a:ext>
            </a:extLst>
          </p:cNvPr>
          <p:cNvSpPr txBox="1"/>
          <p:nvPr/>
        </p:nvSpPr>
        <p:spPr>
          <a:xfrm>
            <a:off x="538619" y="1026875"/>
            <a:ext cx="10083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Kills were analyzed as it is also an important feature.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analysis showed that around 2500000 players died without killing anyone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players who killed more than 10 players were more likely to achieve a  </a:t>
            </a:r>
            <a:r>
              <a:rPr lang="en-US" sz="2400" dirty="0" err="1">
                <a:solidFill>
                  <a:schemeClr val="bg1"/>
                </a:solidFill>
              </a:rPr>
              <a:t>winPlace</a:t>
            </a:r>
            <a:r>
              <a:rPr lang="en-US" sz="2400" dirty="0">
                <a:solidFill>
                  <a:schemeClr val="bg1"/>
                </a:solidFill>
              </a:rPr>
              <a:t>% near to 1.</a:t>
            </a:r>
          </a:p>
        </p:txBody>
      </p:sp>
    </p:spTree>
    <p:extLst>
      <p:ext uri="{BB962C8B-B14F-4D97-AF65-F5344CB8AC3E}">
        <p14:creationId xmlns:p14="http://schemas.microsoft.com/office/powerpoint/2010/main" val="323260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947" y="318989"/>
            <a:ext cx="8857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EATURE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8A8FB-0272-4888-9B5F-577F66ED0BC6}"/>
              </a:ext>
            </a:extLst>
          </p:cNvPr>
          <p:cNvSpPr txBox="1"/>
          <p:nvPr/>
        </p:nvSpPr>
        <p:spPr>
          <a:xfrm>
            <a:off x="613775" y="1227551"/>
            <a:ext cx="1135342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Following new features were added based on the learnings above to improve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headshotrate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'kills’ / '</a:t>
            </a:r>
            <a:r>
              <a:rPr lang="en-US" sz="2400" dirty="0" err="1">
                <a:solidFill>
                  <a:schemeClr val="bg1"/>
                </a:solidFill>
              </a:rPr>
              <a:t>headshotKills</a:t>
            </a:r>
            <a:r>
              <a:rPr lang="en-US" sz="2400" dirty="0">
                <a:solidFill>
                  <a:schemeClr val="bg1"/>
                </a:solidFill>
              </a:rPr>
              <a:t>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killStreakrate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killStreaks</a:t>
            </a:r>
            <a:r>
              <a:rPr lang="en-US" sz="2400" dirty="0">
                <a:solidFill>
                  <a:schemeClr val="bg1"/>
                </a:solidFill>
              </a:rPr>
              <a:t>’ / 'kills'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healthitems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 'heals’ + 'boosts'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totalDistance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rideDistance</a:t>
            </a:r>
            <a:r>
              <a:rPr lang="en-US" sz="2400" dirty="0">
                <a:solidFill>
                  <a:schemeClr val="bg1"/>
                </a:solidFill>
              </a:rPr>
              <a:t>' + '</a:t>
            </a:r>
            <a:r>
              <a:rPr lang="en-US" sz="2400" dirty="0" err="1">
                <a:solidFill>
                  <a:schemeClr val="bg1"/>
                </a:solidFill>
              </a:rPr>
              <a:t>walkDistance</a:t>
            </a:r>
            <a:r>
              <a:rPr lang="en-US" sz="2400" dirty="0">
                <a:solidFill>
                  <a:schemeClr val="bg1"/>
                </a:solidFill>
              </a:rPr>
              <a:t>’ + '</a:t>
            </a:r>
            <a:r>
              <a:rPr lang="en-US" sz="2400" dirty="0" err="1">
                <a:solidFill>
                  <a:schemeClr val="bg1"/>
                </a:solidFill>
              </a:rPr>
              <a:t>swimDistance</a:t>
            </a:r>
            <a:r>
              <a:rPr lang="en-US" sz="2400" dirty="0">
                <a:solidFill>
                  <a:schemeClr val="bg1"/>
                </a:solidFill>
              </a:rPr>
              <a:t>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killPlace_over_maxPlace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killPlace</a:t>
            </a:r>
            <a:r>
              <a:rPr lang="en-US" sz="2400" dirty="0">
                <a:solidFill>
                  <a:schemeClr val="bg1"/>
                </a:solidFill>
              </a:rPr>
              <a:t>' / '</a:t>
            </a:r>
            <a:r>
              <a:rPr lang="en-US" sz="2400" dirty="0" err="1">
                <a:solidFill>
                  <a:schemeClr val="bg1"/>
                </a:solidFill>
              </a:rPr>
              <a:t>maxPlace</a:t>
            </a:r>
            <a:r>
              <a:rPr lang="en-US" sz="2400" dirty="0">
                <a:solidFill>
                  <a:schemeClr val="bg1"/>
                </a:solidFill>
              </a:rPr>
              <a:t>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headshotKills_over_kills</a:t>
            </a:r>
            <a:r>
              <a:rPr lang="en-US" sz="2400" b="1" dirty="0">
                <a:solidFill>
                  <a:srgbClr val="FFFF00"/>
                </a:solidFill>
              </a:rPr>
              <a:t>' </a:t>
            </a:r>
            <a:r>
              <a:rPr lang="en-US" sz="2400" dirty="0">
                <a:solidFill>
                  <a:schemeClr val="bg1"/>
                </a:solidFill>
              </a:rPr>
              <a:t>= '</a:t>
            </a:r>
            <a:r>
              <a:rPr lang="en-US" sz="2400" dirty="0" err="1">
                <a:solidFill>
                  <a:schemeClr val="bg1"/>
                </a:solidFill>
              </a:rPr>
              <a:t>headshotKills</a:t>
            </a:r>
            <a:r>
              <a:rPr lang="en-US" sz="2400" dirty="0">
                <a:solidFill>
                  <a:schemeClr val="bg1"/>
                </a:solidFill>
              </a:rPr>
              <a:t>' / 'kills'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distance_over_weapons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 '</a:t>
            </a:r>
            <a:r>
              <a:rPr lang="en-US" sz="2400" dirty="0" err="1">
                <a:solidFill>
                  <a:schemeClr val="bg1"/>
                </a:solidFill>
              </a:rPr>
              <a:t>totalDistance</a:t>
            </a:r>
            <a:r>
              <a:rPr lang="en-US" sz="2400" dirty="0">
                <a:solidFill>
                  <a:schemeClr val="bg1"/>
                </a:solidFill>
              </a:rPr>
              <a:t>' / '</a:t>
            </a:r>
            <a:r>
              <a:rPr lang="en-US" sz="2400" dirty="0" err="1">
                <a:solidFill>
                  <a:schemeClr val="bg1"/>
                </a:solidFill>
              </a:rPr>
              <a:t>weaponsAcquired</a:t>
            </a:r>
            <a:r>
              <a:rPr lang="en-US" sz="2400" dirty="0">
                <a:solidFill>
                  <a:schemeClr val="bg1"/>
                </a:solidFill>
              </a:rPr>
              <a:t>']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walkDistance_over_heals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walkDistance</a:t>
            </a:r>
            <a:r>
              <a:rPr lang="en-US" sz="2400" dirty="0">
                <a:solidFill>
                  <a:schemeClr val="bg1"/>
                </a:solidFill>
              </a:rPr>
              <a:t>' / 'heals']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walkDistance_over_kills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walkDistance</a:t>
            </a:r>
            <a:r>
              <a:rPr lang="en-US" sz="2400" dirty="0">
                <a:solidFill>
                  <a:schemeClr val="bg1"/>
                </a:solidFill>
              </a:rPr>
              <a:t>' / 'kills']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dirty="0">
                <a:solidFill>
                  <a:srgbClr val="FFFF00"/>
                </a:solidFill>
              </a:rPr>
              <a:t>'</a:t>
            </a:r>
            <a:r>
              <a:rPr lang="en-US" sz="2400" b="1" dirty="0" err="1">
                <a:solidFill>
                  <a:srgbClr val="FFFF00"/>
                </a:solidFill>
              </a:rPr>
              <a:t>killsPerWalkDistance</a:t>
            </a:r>
            <a:r>
              <a:rPr lang="en-US" sz="2400" b="1" dirty="0">
                <a:solidFill>
                  <a:srgbClr val="FFFF00"/>
                </a:solidFill>
              </a:rPr>
              <a:t>'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 'kills' / '</a:t>
            </a:r>
            <a:r>
              <a:rPr lang="en-US" sz="2400" dirty="0" err="1">
                <a:solidFill>
                  <a:schemeClr val="bg1"/>
                </a:solidFill>
              </a:rPr>
              <a:t>walkDistance</a:t>
            </a:r>
            <a:r>
              <a:rPr lang="en-US" sz="2400" dirty="0">
                <a:solidFill>
                  <a:schemeClr val="bg1"/>
                </a:solidFill>
              </a:rPr>
              <a:t>'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   </a:t>
            </a:r>
            <a:r>
              <a:rPr lang="en-US" sz="2400" b="1" dirty="0">
                <a:solidFill>
                  <a:srgbClr val="FFFF00"/>
                </a:solidFill>
              </a:rPr>
              <a:t>'skill'</a:t>
            </a:r>
            <a:r>
              <a:rPr lang="en-US" sz="2400" dirty="0">
                <a:solidFill>
                  <a:schemeClr val="bg1"/>
                </a:solidFill>
              </a:rPr>
              <a:t> = '</a:t>
            </a:r>
            <a:r>
              <a:rPr lang="en-US" sz="2400" dirty="0" err="1">
                <a:solidFill>
                  <a:schemeClr val="bg1"/>
                </a:solidFill>
              </a:rPr>
              <a:t>headshotKills</a:t>
            </a:r>
            <a:r>
              <a:rPr lang="en-US" sz="2400" dirty="0">
                <a:solidFill>
                  <a:schemeClr val="bg1"/>
                </a:solidFill>
              </a:rPr>
              <a:t>' +  '</a:t>
            </a:r>
            <a:r>
              <a:rPr lang="en-US" sz="2400" dirty="0" err="1">
                <a:solidFill>
                  <a:schemeClr val="bg1"/>
                </a:solidFill>
              </a:rPr>
              <a:t>roadKills</a:t>
            </a:r>
            <a:r>
              <a:rPr lang="en-US" sz="2400" dirty="0">
                <a:solidFill>
                  <a:schemeClr val="bg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424542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896" y="256359"/>
            <a:ext cx="9891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XPLORATORY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83691-3A40-491C-A45F-D74CDEB6F83D}"/>
              </a:ext>
            </a:extLst>
          </p:cNvPr>
          <p:cNvSpPr txBox="1"/>
          <p:nvPr/>
        </p:nvSpPr>
        <p:spPr>
          <a:xfrm>
            <a:off x="538619" y="926924"/>
            <a:ext cx="100834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To find out outliers – CHEATERS were identified.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those players who have significant number of kills without moving a single inch were identified and removed.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Further anomalies regarding unbelievable number in walk distance, ride distance, swim distance, weapons acquired were removed.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 descr="https://lh5.googleusercontent.com/bvXzp1UYBQZEYek9FkXuZ2bgd6gKCawbRRVECFeqE2fJXrhHSHG3fad-syw3CApRZNNw8x7i6DDLhvSOXmMFnmSTJhdT50lBhcoT93MQI4Fo2UVprZ_PB-jqV5oD9Pw_uso5w461">
            <a:extLst>
              <a:ext uri="{FF2B5EF4-FFF2-40B4-BE49-F238E27FC236}">
                <a16:creationId xmlns:a16="http://schemas.microsoft.com/office/drawing/2014/main" id="{28FF7C20-B950-43EE-A381-7812AAD36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194" y="2953598"/>
            <a:ext cx="8446111" cy="35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48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2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ODELS: KERAS NN LIMITATIONS</a:t>
            </a: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6721600" y="2720350"/>
            <a:ext cx="4876800" cy="34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•"/>
            </a:pPr>
            <a:r>
              <a:rPr lang="en-US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more resources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•"/>
            </a:pPr>
            <a:r>
              <a:rPr lang="en-US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Computationally expensive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•"/>
            </a:pPr>
            <a:r>
              <a:rPr lang="en-US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GridSearchCV for parameter tuning with entire dataset takes more time</a:t>
            </a:r>
            <a:endParaRPr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l="59349" t="55500" r="29556" b="36722"/>
          <a:stretch/>
        </p:blipFill>
        <p:spPr>
          <a:xfrm>
            <a:off x="7693150" y="2053600"/>
            <a:ext cx="1352549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 amt="87000"/>
          </a:blip>
          <a:srcRect l="26067" t="26622" r="27681" b="9929"/>
          <a:stretch/>
        </p:blipFill>
        <p:spPr>
          <a:xfrm>
            <a:off x="933450" y="1825625"/>
            <a:ext cx="5638800" cy="4351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9"/>
          <p:cNvCxnSpPr>
            <a:endCxn id="189" idx="1"/>
          </p:cNvCxnSpPr>
          <p:nvPr/>
        </p:nvCxnSpPr>
        <p:spPr>
          <a:xfrm rot="10800000" flipH="1">
            <a:off x="6569050" y="2320301"/>
            <a:ext cx="1124100" cy="951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9"/>
          <p:cNvSpPr txBox="1"/>
          <p:nvPr/>
        </p:nvSpPr>
        <p:spPr>
          <a:xfrm>
            <a:off x="7680250" y="1292225"/>
            <a:ext cx="295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Leaderboard position: 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442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11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706</Words>
  <Application>Microsoft Office PowerPoint</Application>
  <PresentationFormat>Widescreen</PresentationFormat>
  <Paragraphs>83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MODELS: KERAS NN LIMITATIONS</vt:lpstr>
      <vt:lpstr>PowerPoint Presentation</vt:lpstr>
      <vt:lpstr>PowerPoint Presentation</vt:lpstr>
      <vt:lpstr>FINAL RESULT  TOP 5% - 39TH OUT OF 1488 COMPETITORS </vt:lpstr>
      <vt:lpstr>KEY OUTCOMES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Ashish_Solanki</cp:lastModifiedBy>
  <cp:revision>21</cp:revision>
  <dcterms:created xsi:type="dcterms:W3CDTF">2018-12-02T04:00:49Z</dcterms:created>
  <dcterms:modified xsi:type="dcterms:W3CDTF">2018-12-06T01:50:24Z</dcterms:modified>
</cp:coreProperties>
</file>